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83" r:id="rId2"/>
    <p:sldId id="310" r:id="rId3"/>
    <p:sldId id="311" r:id="rId4"/>
    <p:sldId id="288" r:id="rId5"/>
    <p:sldId id="308" r:id="rId6"/>
    <p:sldId id="312" r:id="rId7"/>
    <p:sldId id="313" r:id="rId8"/>
    <p:sldId id="314" r:id="rId9"/>
    <p:sldId id="315" r:id="rId10"/>
    <p:sldId id="316" r:id="rId11"/>
    <p:sldId id="317" r:id="rId12"/>
    <p:sldId id="286" r:id="rId13"/>
    <p:sldId id="284" r:id="rId14"/>
    <p:sldId id="282" r:id="rId15"/>
    <p:sldId id="287" r:id="rId16"/>
    <p:sldId id="300" r:id="rId17"/>
    <p:sldId id="309" r:id="rId18"/>
    <p:sldId id="290" r:id="rId19"/>
    <p:sldId id="301" r:id="rId20"/>
    <p:sldId id="292" r:id="rId21"/>
    <p:sldId id="293" r:id="rId22"/>
    <p:sldId id="302" r:id="rId23"/>
    <p:sldId id="297" r:id="rId24"/>
    <p:sldId id="298" r:id="rId25"/>
    <p:sldId id="303" r:id="rId26"/>
    <p:sldId id="318" r:id="rId27"/>
    <p:sldId id="291" r:id="rId28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000000"/>
        </a:solidFill>
        <a:latin typeface="Arial Unicode MS" pitchFamily="34" charset="-128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5C8"/>
    <a:srgbClr val="000000"/>
    <a:srgbClr val="65378E"/>
    <a:srgbClr val="68217A"/>
    <a:srgbClr val="FFFFFF"/>
    <a:srgbClr val="180F5E"/>
    <a:srgbClr val="F7F6D6"/>
    <a:srgbClr val="231E5A"/>
    <a:srgbClr val="E1DBE1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645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720"/>
        <p:guide pos="576"/>
      </p:guideLst>
    </p:cSldViewPr>
  </p:slideViewPr>
  <p:outlineViewPr>
    <p:cViewPr>
      <p:scale>
        <a:sx n="33" d="100"/>
        <a:sy n="33" d="100"/>
      </p:scale>
      <p:origin x="0" y="14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3D172E-87BF-4286-B177-074096F4A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3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chemeClr val="tx1"/>
                </a:solidFill>
                <a:latin typeface="Univers 57 Condensed" pitchFamily="1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Univers 57 Condensed" pitchFamily="1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chemeClr val="tx1"/>
                </a:solidFill>
                <a:latin typeface="Univers 57 Condensed" pitchFamily="1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Univers 57 Condensed" pitchFamily="1" charset="0"/>
              </a:defRPr>
            </a:lvl1pPr>
          </a:lstStyle>
          <a:p>
            <a:fld id="{4A30430F-D783-46AA-B406-22DF8B2D3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</a:t>
            </a:r>
            <a:r>
              <a:rPr lang="en-US" baseline="0" dirty="0" smtClean="0"/>
              <a:t> we have a captive audience and we want to educate at every opportunity, I’ve added this slide as a teaser for our KTTS programs.  Both instances, we’ve been invited back to do an expanded program open!  </a:t>
            </a:r>
          </a:p>
          <a:p>
            <a:r>
              <a:rPr lang="en-US" baseline="0" dirty="0" smtClean="0"/>
              <a:t>Eliminate this slide at your discretion!!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0375-59F0-4466-BD46-47842D8B0E7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45F74-AF75-4500-85ED-30F0CEBD2CB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6D3B1-6BB1-4845-A9C5-C4C481AC6E84}" type="slidenum">
              <a:rPr lang="en-US"/>
              <a:pPr/>
              <a:t>24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6D3B1-6BB1-4845-A9C5-C4C481AC6E8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65378E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rgbClr val="65378E"/>
                </a:solidFill>
              </a:defRPr>
            </a:lvl1pPr>
            <a:lvl2pPr>
              <a:defRPr baseline="0">
                <a:solidFill>
                  <a:srgbClr val="65378E"/>
                </a:solidFill>
              </a:defRPr>
            </a:lvl2pPr>
            <a:lvl3pPr>
              <a:defRPr baseline="0">
                <a:solidFill>
                  <a:srgbClr val="65378E"/>
                </a:solidFill>
              </a:defRPr>
            </a:lvl3pPr>
            <a:lvl4pPr>
              <a:defRPr baseline="0">
                <a:solidFill>
                  <a:srgbClr val="65378E"/>
                </a:solidFill>
              </a:defRPr>
            </a:lvl4pPr>
            <a:lvl5pPr>
              <a:defRPr baseline="0">
                <a:solidFill>
                  <a:srgbClr val="6537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rgbClr val="65378E"/>
                </a:solidFill>
              </a:defRPr>
            </a:lvl1pPr>
            <a:lvl2pPr>
              <a:defRPr baseline="0">
                <a:solidFill>
                  <a:srgbClr val="65378E"/>
                </a:solidFill>
              </a:defRPr>
            </a:lvl2pPr>
            <a:lvl3pPr>
              <a:defRPr baseline="0">
                <a:solidFill>
                  <a:srgbClr val="65378E"/>
                </a:solidFill>
              </a:defRPr>
            </a:lvl3pPr>
            <a:lvl4pPr>
              <a:defRPr baseline="0">
                <a:solidFill>
                  <a:srgbClr val="65378E"/>
                </a:solidFill>
              </a:defRPr>
            </a:lvl4pPr>
            <a:lvl5pPr>
              <a:defRPr baseline="0">
                <a:solidFill>
                  <a:srgbClr val="6537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378E"/>
                </a:solidFill>
              </a:defRPr>
            </a:lvl1pPr>
            <a:lvl2pPr>
              <a:defRPr baseline="0">
                <a:solidFill>
                  <a:srgbClr val="65378E"/>
                </a:solidFill>
              </a:defRPr>
            </a:lvl2pPr>
            <a:lvl3pPr>
              <a:defRPr baseline="0">
                <a:solidFill>
                  <a:srgbClr val="65378E"/>
                </a:solidFill>
              </a:defRPr>
            </a:lvl3pPr>
            <a:lvl4pPr>
              <a:defRPr baseline="0">
                <a:solidFill>
                  <a:srgbClr val="65378E"/>
                </a:solidFill>
              </a:defRPr>
            </a:lvl4pPr>
            <a:lvl5pPr>
              <a:defRPr baseline="0">
                <a:solidFill>
                  <a:srgbClr val="6537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rgbClr val="65378E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65378E"/>
                </a:solidFill>
              </a:defRPr>
            </a:lvl1pPr>
            <a:lvl2pPr>
              <a:defRPr sz="2400" baseline="0">
                <a:solidFill>
                  <a:srgbClr val="65378E"/>
                </a:solidFill>
              </a:defRPr>
            </a:lvl2pPr>
            <a:lvl3pPr>
              <a:defRPr sz="2000" baseline="0">
                <a:solidFill>
                  <a:srgbClr val="65378E"/>
                </a:solidFill>
              </a:defRPr>
            </a:lvl3pPr>
            <a:lvl4pPr>
              <a:defRPr sz="1800" baseline="0">
                <a:solidFill>
                  <a:srgbClr val="65378E"/>
                </a:solidFill>
              </a:defRPr>
            </a:lvl4pPr>
            <a:lvl5pPr>
              <a:defRPr sz="1800" baseline="0">
                <a:solidFill>
                  <a:srgbClr val="65378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65378E"/>
                </a:solidFill>
              </a:defRPr>
            </a:lvl1pPr>
            <a:lvl2pPr>
              <a:defRPr sz="2400" baseline="0">
                <a:solidFill>
                  <a:srgbClr val="65378E"/>
                </a:solidFill>
              </a:defRPr>
            </a:lvl2pPr>
            <a:lvl3pPr>
              <a:defRPr sz="2000" baseline="0">
                <a:solidFill>
                  <a:srgbClr val="65378E"/>
                </a:solidFill>
              </a:defRPr>
            </a:lvl3pPr>
            <a:lvl4pPr>
              <a:defRPr sz="1800" baseline="0">
                <a:solidFill>
                  <a:srgbClr val="65378E"/>
                </a:solidFill>
              </a:defRPr>
            </a:lvl4pPr>
            <a:lvl5pPr>
              <a:defRPr sz="1800" baseline="0">
                <a:solidFill>
                  <a:srgbClr val="65378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653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65378E"/>
                </a:solidFill>
              </a:defRPr>
            </a:lvl1pPr>
            <a:lvl2pPr>
              <a:defRPr sz="2000" baseline="0">
                <a:solidFill>
                  <a:srgbClr val="65378E"/>
                </a:solidFill>
              </a:defRPr>
            </a:lvl2pPr>
            <a:lvl3pPr>
              <a:defRPr sz="1800" baseline="0">
                <a:solidFill>
                  <a:srgbClr val="65378E"/>
                </a:solidFill>
              </a:defRPr>
            </a:lvl3pPr>
            <a:lvl4pPr>
              <a:defRPr sz="1600" baseline="0">
                <a:solidFill>
                  <a:srgbClr val="65378E"/>
                </a:solidFill>
              </a:defRPr>
            </a:lvl4pPr>
            <a:lvl5pPr>
              <a:defRPr sz="1600" baseline="0">
                <a:solidFill>
                  <a:srgbClr val="65378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653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65378E"/>
                </a:solidFill>
              </a:defRPr>
            </a:lvl1pPr>
            <a:lvl2pPr>
              <a:defRPr sz="2000" baseline="0">
                <a:solidFill>
                  <a:srgbClr val="65378E"/>
                </a:solidFill>
              </a:defRPr>
            </a:lvl2pPr>
            <a:lvl3pPr>
              <a:defRPr sz="1800" baseline="0">
                <a:solidFill>
                  <a:srgbClr val="65378E"/>
                </a:solidFill>
              </a:defRPr>
            </a:lvl3pPr>
            <a:lvl4pPr>
              <a:defRPr sz="1600" baseline="0">
                <a:solidFill>
                  <a:srgbClr val="65378E"/>
                </a:solidFill>
              </a:defRPr>
            </a:lvl4pPr>
            <a:lvl5pPr>
              <a:defRPr sz="1600" baseline="0">
                <a:solidFill>
                  <a:srgbClr val="65378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65378E"/>
                </a:solidFill>
              </a:defRPr>
            </a:lvl1pPr>
            <a:lvl2pPr>
              <a:defRPr sz="2800" baseline="0">
                <a:solidFill>
                  <a:srgbClr val="65378E"/>
                </a:solidFill>
              </a:defRPr>
            </a:lvl2pPr>
            <a:lvl3pPr>
              <a:defRPr sz="2400" baseline="0">
                <a:solidFill>
                  <a:srgbClr val="65378E"/>
                </a:solidFill>
              </a:defRPr>
            </a:lvl3pPr>
            <a:lvl4pPr>
              <a:defRPr sz="2000" baseline="0">
                <a:solidFill>
                  <a:srgbClr val="65378E"/>
                </a:solidFill>
              </a:defRPr>
            </a:lvl4pPr>
            <a:lvl5pPr>
              <a:defRPr sz="2000" baseline="0">
                <a:solidFill>
                  <a:srgbClr val="65378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65378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6537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65378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:\public\PPT_Foote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</p:spPr>
      </p:pic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914400" y="6338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9E363840-7790-48C9-8F57-289C5C0B9DAD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F7F7F7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lmichalski@alz.or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953000"/>
            <a:ext cx="7086600" cy="914400"/>
          </a:xfrm>
        </p:spPr>
        <p:txBody>
          <a:bodyPr/>
          <a:lstStyle/>
          <a:p>
            <a:r>
              <a:rPr lang="en-US" sz="4000" b="1" dirty="0" smtClean="0"/>
              <a:t>alz.org  |  800.272.3900</a:t>
            </a:r>
            <a:endParaRPr lang="en-US" sz="4000" b="1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34513"/>
            <a:ext cx="2819400" cy="26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2000" cy="9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n-US" sz="2000" dirty="0" smtClean="0"/>
              <a:t>Don’t argue or correct</a:t>
            </a:r>
          </a:p>
          <a:p>
            <a:pPr eaLnBrk="0" hangingPunct="0"/>
            <a:r>
              <a:rPr lang="en-US" sz="2000" dirty="0" smtClean="0"/>
              <a:t>Ask for what you want, not what you don’t want</a:t>
            </a:r>
          </a:p>
          <a:p>
            <a:pPr eaLnBrk="0" hangingPunct="0"/>
            <a:r>
              <a:rPr lang="en-US" sz="2000" dirty="0" smtClean="0"/>
              <a:t>You may need to show them what you want (as dementia progresses, cues will become more visual and tactile than verbal)</a:t>
            </a:r>
          </a:p>
          <a:p>
            <a:pPr eaLnBrk="0" hangingPunct="0"/>
            <a:r>
              <a:rPr lang="en-US" sz="2000" dirty="0" smtClean="0"/>
              <a:t>Respond to their emotion</a:t>
            </a:r>
          </a:p>
          <a:p>
            <a:pPr eaLnBrk="0" hangingPunct="0"/>
            <a:r>
              <a:rPr lang="en-US" sz="2000" dirty="0" smtClean="0"/>
              <a:t>Validate (don’t try to orientate) </a:t>
            </a:r>
          </a:p>
          <a:p>
            <a:pPr eaLnBrk="0" hangingPunct="0"/>
            <a:r>
              <a:rPr lang="en-US" sz="2000" dirty="0" smtClean="0"/>
              <a:t>Cooperate with misperceptions</a:t>
            </a:r>
          </a:p>
          <a:p>
            <a:pPr eaLnBrk="0" hangingPunct="0"/>
            <a:r>
              <a:rPr lang="en-US" sz="2000" dirty="0" smtClean="0"/>
              <a:t>Don’t be afraid of therapeutic lying, compassionate deception or </a:t>
            </a:r>
            <a:r>
              <a:rPr lang="en-US" sz="2000" dirty="0" err="1" smtClean="0"/>
              <a:t>fiblets</a:t>
            </a:r>
            <a:r>
              <a:rPr lang="en-US" sz="2000" dirty="0" smtClean="0"/>
              <a:t>!!  Literal truth often unkind!</a:t>
            </a:r>
          </a:p>
          <a:p>
            <a:pPr eaLnBrk="0" hangingPunct="0"/>
            <a:r>
              <a:rPr lang="en-US" sz="2000" dirty="0" smtClean="0"/>
              <a:t>Address the distress and always supply what’s being lost to the disease!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Care Options Families Will Need with a Dementia Diagnosis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Respite</a:t>
            </a:r>
          </a:p>
          <a:p>
            <a:endParaRPr lang="en-US" dirty="0" smtClean="0"/>
          </a:p>
          <a:p>
            <a:r>
              <a:rPr lang="en-US" dirty="0" smtClean="0"/>
              <a:t>Home health</a:t>
            </a:r>
          </a:p>
          <a:p>
            <a:endParaRPr lang="en-US" dirty="0" smtClean="0"/>
          </a:p>
          <a:p>
            <a:r>
              <a:rPr lang="en-US" dirty="0" smtClean="0"/>
              <a:t>Residential</a:t>
            </a:r>
          </a:p>
          <a:p>
            <a:endParaRPr lang="en-US" dirty="0" smtClean="0"/>
          </a:p>
          <a:p>
            <a:r>
              <a:rPr lang="en-US" dirty="0" smtClean="0"/>
              <a:t>Palliative</a:t>
            </a:r>
          </a:p>
          <a:p>
            <a:endParaRPr lang="en-US" dirty="0" smtClean="0"/>
          </a:p>
          <a:p>
            <a:r>
              <a:rPr lang="en-US" dirty="0" smtClean="0"/>
              <a:t>Support Groups</a:t>
            </a:r>
          </a:p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5024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0882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World’s leading voluntary </a:t>
            </a:r>
            <a:r>
              <a:rPr lang="en-US" sz="2800" dirty="0">
                <a:solidFill>
                  <a:srgbClr val="65378E"/>
                </a:solidFill>
                <a:latin typeface="+mn-lt"/>
              </a:rPr>
              <a:t>health organization in Alzheimer’s care, support and </a:t>
            </a: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research</a:t>
            </a:r>
            <a:endParaRPr lang="en-US" sz="2800" dirty="0">
              <a:solidFill>
                <a:srgbClr val="65378E"/>
              </a:solidFill>
              <a:latin typeface="+mn-lt"/>
            </a:endParaRPr>
          </a:p>
          <a:p>
            <a:pPr marL="457200" indent="-457200">
              <a:buClr>
                <a:srgbClr val="FF00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Founded </a:t>
            </a:r>
            <a:r>
              <a:rPr lang="en-US" sz="2800" dirty="0">
                <a:solidFill>
                  <a:srgbClr val="65378E"/>
                </a:solidFill>
                <a:latin typeface="+mn-lt"/>
              </a:rPr>
              <a:t>in 1980 by a group of family </a:t>
            </a: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caregivers</a:t>
            </a:r>
            <a:endParaRPr lang="en-US" sz="2800" dirty="0">
              <a:solidFill>
                <a:srgbClr val="65378E"/>
              </a:solidFill>
              <a:latin typeface="+mn-lt"/>
            </a:endParaRPr>
          </a:p>
          <a:p>
            <a:pPr marL="457200" indent="-457200">
              <a:buClr>
                <a:srgbClr val="FF00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National office in Chicago</a:t>
            </a:r>
          </a:p>
          <a:p>
            <a:pPr marL="457200" indent="-457200">
              <a:buClr>
                <a:srgbClr val="FF00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Public </a:t>
            </a: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policy </a:t>
            </a:r>
            <a:r>
              <a:rPr lang="en-US" sz="2800" dirty="0">
                <a:solidFill>
                  <a:srgbClr val="65378E"/>
                </a:solidFill>
                <a:latin typeface="+mn-lt"/>
              </a:rPr>
              <a:t>office </a:t>
            </a: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in Washington, </a:t>
            </a:r>
            <a:r>
              <a:rPr lang="en-US" sz="2800" dirty="0">
                <a:solidFill>
                  <a:srgbClr val="65378E"/>
                </a:solidFill>
                <a:latin typeface="+mn-lt"/>
              </a:rPr>
              <a:t>D.C</a:t>
            </a: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.</a:t>
            </a:r>
          </a:p>
          <a:p>
            <a:pPr marL="457200" indent="-457200">
              <a:buClr>
                <a:srgbClr val="FF00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rgbClr val="65378E"/>
                </a:solidFill>
                <a:latin typeface="+mn-lt"/>
              </a:rPr>
              <a:t>Over 70 local chapters</a:t>
            </a:r>
            <a:endParaRPr lang="en-US" sz="2800" dirty="0">
              <a:solidFill>
                <a:srgbClr val="65378E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is the </a:t>
            </a:r>
            <a:br>
              <a:rPr lang="en-US" b="1" dirty="0" smtClean="0"/>
            </a:br>
            <a:r>
              <a:rPr lang="en-US" b="1" dirty="0" smtClean="0"/>
              <a:t>Alzheimer’s Association?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29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609600"/>
            <a:ext cx="84867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 smtClean="0"/>
              <a:t>Michigan Great Lakes Chapter</a:t>
            </a:r>
            <a:endParaRPr lang="en-US" sz="4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603191" cy="4125792"/>
          </a:xfrm>
        </p:spPr>
      </p:pic>
      <p:sp>
        <p:nvSpPr>
          <p:cNvPr id="8" name="TextBox 7"/>
          <p:cNvSpPr txBox="1"/>
          <p:nvPr/>
        </p:nvSpPr>
        <p:spPr>
          <a:xfrm>
            <a:off x="4343400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371600"/>
            <a:ext cx="4343400" cy="4038600"/>
          </a:xfrm>
        </p:spPr>
        <p:txBody>
          <a:bodyPr anchor="t"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dirty="0" smtClean="0"/>
              <a:t>Headquarters in Ann Arbor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dirty="0" smtClean="0"/>
              <a:t>Regional offices in Kalamazoo, Lansing and Muskegon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dirty="0" smtClean="0"/>
              <a:t>Service area includes 23 counties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dirty="0" smtClean="0"/>
              <a:t>Serve an estimated 50,000 individuals with Alzheimer's disease</a:t>
            </a:r>
          </a:p>
          <a:p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Regional Offices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400050" algn="l"/>
                <a:tab pos="685800" algn="l"/>
              </a:tabLst>
            </a:pPr>
            <a:r>
              <a:rPr lang="en-US" sz="2400" b="1" dirty="0" smtClean="0"/>
              <a:t>Ann Arbor  </a:t>
            </a:r>
            <a:r>
              <a:rPr lang="en-US" sz="2400" b="1" dirty="0"/>
              <a:t>|  South Central Region</a:t>
            </a:r>
          </a:p>
          <a:p>
            <a:pPr lvl="1">
              <a:spcBef>
                <a:spcPts val="0"/>
              </a:spcBef>
              <a:buBlip>
                <a:blip r:embed="rId2"/>
              </a:buBlip>
              <a:tabLst>
                <a:tab pos="400050" algn="l"/>
                <a:tab pos="685800" algn="l"/>
              </a:tabLst>
            </a:pPr>
            <a:r>
              <a:rPr lang="en-US" sz="2000" dirty="0"/>
              <a:t>Branch, Hillsdale, Lenawee, Livingston, Monroe, Washtenaw Counties</a:t>
            </a:r>
          </a:p>
          <a:p>
            <a:pPr marL="0" indent="0">
              <a:spcBef>
                <a:spcPts val="0"/>
              </a:spcBef>
              <a:buNone/>
              <a:tabLst>
                <a:tab pos="400050" algn="l"/>
                <a:tab pos="685800" algn="l"/>
              </a:tabLst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  <a:tabLst>
                <a:tab pos="400050" algn="l"/>
                <a:tab pos="685800" algn="l"/>
              </a:tabLst>
            </a:pPr>
            <a:r>
              <a:rPr lang="en-US" sz="2400" b="1" dirty="0"/>
              <a:t>Lansing  |  Capital Area Region</a:t>
            </a:r>
          </a:p>
          <a:p>
            <a:pPr lvl="1">
              <a:spcBef>
                <a:spcPts val="0"/>
              </a:spcBef>
              <a:buBlip>
                <a:blip r:embed="rId2"/>
              </a:buBlip>
              <a:tabLst>
                <a:tab pos="400050" algn="l"/>
                <a:tab pos="685800" algn="l"/>
              </a:tabLst>
            </a:pPr>
            <a:r>
              <a:rPr lang="en-US" sz="2000" dirty="0"/>
              <a:t>Barry, Calhoun, Clinton, Eaton, Ingham, Jackson </a:t>
            </a:r>
            <a:r>
              <a:rPr lang="en-US" sz="2000" dirty="0" smtClean="0"/>
              <a:t>Counties</a:t>
            </a:r>
          </a:p>
          <a:p>
            <a:pPr marL="0" indent="0">
              <a:spcBef>
                <a:spcPts val="0"/>
              </a:spcBef>
              <a:buNone/>
              <a:tabLst>
                <a:tab pos="400050" algn="l"/>
                <a:tab pos="685800" algn="l"/>
              </a:tabLst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  <a:tabLst>
                <a:tab pos="400050" algn="l"/>
                <a:tab pos="685800" algn="l"/>
              </a:tabLst>
            </a:pPr>
            <a:r>
              <a:rPr lang="en-US" sz="2400" b="1" dirty="0"/>
              <a:t>Kalamazoo  |  South West </a:t>
            </a:r>
            <a:r>
              <a:rPr lang="en-US" sz="2400" b="1" dirty="0" smtClean="0"/>
              <a:t>Region</a:t>
            </a:r>
          </a:p>
          <a:p>
            <a:pPr lvl="1">
              <a:spcBef>
                <a:spcPts val="0"/>
              </a:spcBef>
              <a:buBlip>
                <a:blip r:embed="rId2"/>
              </a:buBlip>
              <a:tabLst>
                <a:tab pos="400050" algn="l"/>
                <a:tab pos="685800" algn="l"/>
              </a:tabLst>
            </a:pPr>
            <a:r>
              <a:rPr lang="en-US" sz="2000" dirty="0"/>
              <a:t>Allegan, Berrien, Cass, Kalamazoo, Saint Joseph, Van Buren Counties</a:t>
            </a:r>
          </a:p>
          <a:p>
            <a:pPr marL="0" indent="0">
              <a:spcBef>
                <a:spcPts val="0"/>
              </a:spcBef>
              <a:buNone/>
              <a:tabLst>
                <a:tab pos="400050" algn="l"/>
                <a:tab pos="685800" algn="l"/>
              </a:tabLst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  <a:tabLst>
                <a:tab pos="400050" algn="l"/>
                <a:tab pos="685800" algn="l"/>
              </a:tabLst>
            </a:pPr>
            <a:r>
              <a:rPr lang="en-US" sz="2400" b="1" dirty="0" smtClean="0"/>
              <a:t>Muskegon  </a:t>
            </a:r>
            <a:r>
              <a:rPr lang="en-US" sz="2400" b="1" dirty="0"/>
              <a:t>|  West Shore Region</a:t>
            </a:r>
          </a:p>
          <a:p>
            <a:pPr lvl="1">
              <a:spcBef>
                <a:spcPts val="0"/>
              </a:spcBef>
              <a:buBlip>
                <a:blip r:embed="rId2"/>
              </a:buBlip>
              <a:tabLst>
                <a:tab pos="400050" algn="l"/>
                <a:tab pos="685800" algn="l"/>
              </a:tabLst>
            </a:pPr>
            <a:r>
              <a:rPr lang="en-US" sz="2000" dirty="0"/>
              <a:t>Lake, Mason, Muskegon, Newaygo, Oceana </a:t>
            </a:r>
            <a:r>
              <a:rPr lang="en-US" sz="2000" dirty="0" smtClean="0"/>
              <a:t>Counties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21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000" dirty="0" smtClean="0"/>
              <a:t>An estimated </a:t>
            </a:r>
            <a:r>
              <a:rPr lang="en-US" sz="2000" dirty="0" smtClean="0"/>
              <a:t>5.7 </a:t>
            </a:r>
            <a:r>
              <a:rPr lang="en-US" sz="2000" dirty="0" smtClean="0"/>
              <a:t>million Americans have Alzheimer’s disease;  </a:t>
            </a:r>
            <a:r>
              <a:rPr lang="en-US" sz="2000" dirty="0" smtClean="0"/>
              <a:t>more than 150,00 </a:t>
            </a:r>
            <a:r>
              <a:rPr lang="en-US" sz="2000" dirty="0" smtClean="0"/>
              <a:t>in Michigan</a:t>
            </a:r>
          </a:p>
          <a:p>
            <a:r>
              <a:rPr lang="en-US" sz="2000" dirty="0" smtClean="0"/>
              <a:t>by </a:t>
            </a:r>
            <a:r>
              <a:rPr lang="en-US" sz="2000" dirty="0" smtClean="0"/>
              <a:t>2050…14 </a:t>
            </a:r>
            <a:r>
              <a:rPr lang="en-US" sz="2000" dirty="0" smtClean="0"/>
              <a:t>million is projected</a:t>
            </a:r>
          </a:p>
          <a:p>
            <a:r>
              <a:rPr lang="en-US" sz="2000" dirty="0" smtClean="0"/>
              <a:t>Increasing age is the greatest risk factor for Alzheimer’s disease: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By age 65, 1 of every 8 persons has Alzheimer’s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By age 85, 1 of every </a:t>
            </a:r>
            <a:r>
              <a:rPr lang="en-US" sz="2000" dirty="0" smtClean="0"/>
              <a:t>3 </a:t>
            </a:r>
            <a:r>
              <a:rPr lang="en-US" sz="2000" dirty="0" smtClean="0"/>
              <a:t>persons has Alzheimer’s</a:t>
            </a:r>
          </a:p>
          <a:p>
            <a:r>
              <a:rPr lang="en-US" sz="2000" dirty="0" smtClean="0"/>
              <a:t>A person with Alzheimer’s will live an average of 8 years and up to as many as 20 years from the onset of symptoms</a:t>
            </a:r>
          </a:p>
          <a:p>
            <a:r>
              <a:rPr lang="en-US" sz="2000" dirty="0" smtClean="0"/>
              <a:t>Every </a:t>
            </a:r>
            <a:r>
              <a:rPr lang="en-US" sz="2000" dirty="0" smtClean="0"/>
              <a:t>65 </a:t>
            </a:r>
            <a:r>
              <a:rPr lang="en-US" sz="2000" dirty="0" smtClean="0"/>
              <a:t>seconds, someone in America develops Alzheimer’s disease (by 2050…every 33 seconds)</a:t>
            </a:r>
          </a:p>
          <a:p>
            <a:r>
              <a:rPr lang="en-US" sz="2000" dirty="0" smtClean="0"/>
              <a:t>40% of a person’s years with Alzheimer’s are spent in the most severe stage of the disease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Statistics…Continued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000" dirty="0" smtClean="0"/>
              <a:t>16.1 million </a:t>
            </a:r>
            <a:r>
              <a:rPr lang="en-US" sz="2000" dirty="0" smtClean="0"/>
              <a:t>American family members and friends provided care for a person with Alzheimer’s disease or other dementia</a:t>
            </a:r>
          </a:p>
          <a:p>
            <a:r>
              <a:rPr lang="en-US" sz="2000" dirty="0" smtClean="0"/>
              <a:t>These caregivers provided </a:t>
            </a:r>
            <a:r>
              <a:rPr lang="en-US" sz="2000" dirty="0" smtClean="0"/>
              <a:t>18.4 </a:t>
            </a:r>
            <a:r>
              <a:rPr lang="en-US" sz="2000" dirty="0" smtClean="0"/>
              <a:t>billion hours of unpaid care valued at $</a:t>
            </a:r>
            <a:r>
              <a:rPr lang="en-US" sz="2000" dirty="0" smtClean="0"/>
              <a:t>232 </a:t>
            </a:r>
            <a:r>
              <a:rPr lang="en-US" sz="2000" dirty="0" smtClean="0"/>
              <a:t>billion in </a:t>
            </a:r>
            <a:r>
              <a:rPr lang="en-US" sz="2000" dirty="0" smtClean="0"/>
              <a:t>2017</a:t>
            </a:r>
            <a:endParaRPr lang="en-US" sz="2000" dirty="0" smtClean="0"/>
          </a:p>
          <a:p>
            <a:r>
              <a:rPr lang="en-US" sz="2000" dirty="0" smtClean="0"/>
              <a:t>10,000-12,000 people turn 65 every day</a:t>
            </a:r>
            <a:endParaRPr lang="en-US" sz="2000" dirty="0" smtClean="0"/>
          </a:p>
          <a:p>
            <a:r>
              <a:rPr lang="en-US" sz="2000" dirty="0" smtClean="0"/>
              <a:t>More than 50% of Alzheimer’s disease/dementia caregivers rate the emotional stress of care giving as high or very high</a:t>
            </a:r>
          </a:p>
          <a:p>
            <a:r>
              <a:rPr lang="en-US" sz="2000" dirty="0" smtClean="0"/>
              <a:t>1/3 of dementia caregivers report symptoms of depression</a:t>
            </a:r>
          </a:p>
          <a:p>
            <a:r>
              <a:rPr lang="en-US" sz="2000" dirty="0" smtClean="0"/>
              <a:t>20% sacrificed their own medical care</a:t>
            </a:r>
          </a:p>
          <a:p>
            <a:pPr algn="ctr"/>
            <a:r>
              <a:rPr lang="en-US" sz="2800" b="1" dirty="0" smtClean="0"/>
              <a:t>AD is the only cause of death among the top 10 in America without a way to prevent, cure or even slow progression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we offer?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 smtClean="0"/>
              <a:t>Increasing Concern and Awareness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24/7 Helpline:  800.272.3900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Website:  alz.org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err="1" smtClean="0"/>
              <a:t>eNews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lvl="1" indent="-457200">
              <a:spcBef>
                <a:spcPts val="0"/>
              </a:spcBef>
              <a:buBlip>
                <a:blip r:embed="rId2"/>
              </a:buBlip>
            </a:pPr>
            <a:r>
              <a:rPr lang="en-US" dirty="0" smtClean="0"/>
              <a:t>Enhancing Care and Support</a:t>
            </a:r>
          </a:p>
          <a:p>
            <a:pPr marL="857250" lvl="2" indent="-45720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§"/>
            </a:pPr>
            <a:r>
              <a:rPr lang="en-US" dirty="0" smtClean="0"/>
              <a:t>Information and Referral</a:t>
            </a:r>
          </a:p>
          <a:p>
            <a:pPr marL="857250" lvl="2" indent="-45720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§"/>
            </a:pPr>
            <a:r>
              <a:rPr lang="en-US" dirty="0" smtClean="0"/>
              <a:t>Education</a:t>
            </a:r>
          </a:p>
          <a:p>
            <a:pPr marL="857250" lvl="2" indent="-45720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§"/>
            </a:pPr>
            <a:r>
              <a:rPr lang="en-US" dirty="0" smtClean="0"/>
              <a:t>Support Groups</a:t>
            </a:r>
          </a:p>
          <a:p>
            <a:pPr marL="857250" lvl="2" indent="-45720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§"/>
            </a:pPr>
            <a:r>
              <a:rPr lang="en-US" dirty="0" smtClean="0"/>
              <a:t>Care Consultations</a:t>
            </a:r>
          </a:p>
          <a:p>
            <a:pPr marL="857250" lvl="2" indent="-45720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§"/>
            </a:pPr>
            <a:r>
              <a:rPr lang="en-US" dirty="0" smtClean="0"/>
              <a:t>Safety Programs</a:t>
            </a:r>
          </a:p>
          <a:p>
            <a:pPr marL="857250" lvl="2" indent="-45720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§"/>
            </a:pPr>
            <a:r>
              <a:rPr lang="en-US" dirty="0" smtClean="0"/>
              <a:t>Online Caregiver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we offer?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 smtClean="0"/>
              <a:t>Accelerating Research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Alzheimer’s Association International Conference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err="1" smtClean="0"/>
              <a:t>TrialMatch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 smtClean="0"/>
              <a:t>Advancing Public Policy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Advocates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 smtClean="0"/>
              <a:t>Growing Revenue 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Walk to End </a:t>
            </a:r>
            <a:r>
              <a:rPr lang="en-US" sz="2400" dirty="0" smtClean="0"/>
              <a:t>Alzheimer’s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The Longest Day June </a:t>
            </a:r>
            <a:r>
              <a:rPr lang="en-US" sz="2400" dirty="0" smtClean="0"/>
              <a:t>2018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err="1" smtClean="0"/>
              <a:t>RivALZ</a:t>
            </a:r>
            <a:endParaRPr lang="en-US" sz="2400" dirty="0"/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Third Party Fundraising</a:t>
            </a:r>
          </a:p>
        </p:txBody>
      </p:sp>
    </p:spTree>
    <p:extLst>
      <p:ext uri="{BB962C8B-B14F-4D97-AF65-F5344CB8AC3E}">
        <p14:creationId xmlns:p14="http://schemas.microsoft.com/office/powerpoint/2010/main" val="15271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Dementia?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Dementia is </a:t>
            </a:r>
            <a:r>
              <a:rPr lang="en-US" sz="2000" b="1" dirty="0" smtClean="0"/>
              <a:t>not</a:t>
            </a:r>
            <a:r>
              <a:rPr lang="en-US" sz="2000" dirty="0" smtClean="0"/>
              <a:t> a diagnosis in and of itself.  It describes a group of symptoms.</a:t>
            </a:r>
          </a:p>
          <a:p>
            <a:endParaRPr lang="en-US" sz="2000" dirty="0" smtClean="0"/>
          </a:p>
          <a:p>
            <a:r>
              <a:rPr lang="en-US" sz="2000" dirty="0" smtClean="0"/>
              <a:t>Dementia is the loss of cognitive or intellectual functioning such as thinking, remembering, or reasoning, that is so severe that it interferes with a person’s daily functioning and everyday life.</a:t>
            </a:r>
          </a:p>
          <a:p>
            <a:endParaRPr lang="en-US" sz="2000" dirty="0" smtClean="0"/>
          </a:p>
          <a:p>
            <a:r>
              <a:rPr lang="en-US" sz="2000" dirty="0" smtClean="0"/>
              <a:t>There are treatable or reversible causes of dementia;  don’t assume that it is Alzheimer’s disease if you or someone you know is  experiencing memory issues!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dirty="0" smtClean="0"/>
              <a:t>Persons diagnosed with Alzheimer’s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Living with Alzheimer’s:  For People with Alzheimer’s </a:t>
            </a:r>
            <a:br>
              <a:rPr lang="en-US" sz="2000" dirty="0" smtClean="0"/>
            </a:br>
            <a:endParaRPr lang="en-US" sz="2000" dirty="0" smtClean="0"/>
          </a:p>
          <a:p>
            <a:pPr marL="457200" lvl="1" indent="-457200">
              <a:spcBef>
                <a:spcPts val="0"/>
              </a:spcBef>
              <a:buBlip>
                <a:blip r:embed="rId2"/>
              </a:buBlip>
            </a:pPr>
            <a:r>
              <a:rPr lang="en-US" sz="3200" dirty="0" smtClean="0"/>
              <a:t>Community programs</a:t>
            </a:r>
          </a:p>
          <a:p>
            <a:pPr marL="914400" lvl="3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Know the Ten Signs:  Early Detection Matters</a:t>
            </a:r>
          </a:p>
          <a:p>
            <a:pPr marL="914400" lvl="3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dirty="0" smtClean="0"/>
              <a:t>Basics: Memory Loss, Dementia and Alzheimer’s Disease</a:t>
            </a:r>
          </a:p>
          <a:p>
            <a:pPr marL="914400" lvl="3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Understanding Alzheimer’s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000" dirty="0"/>
          </a:p>
          <a:p>
            <a:pPr marL="457200" lvl="1" indent="-457200">
              <a:spcBef>
                <a:spcPts val="0"/>
              </a:spcBef>
              <a:buBlip>
                <a:blip r:embed="rId2"/>
              </a:buBlip>
            </a:pPr>
            <a:r>
              <a:rPr lang="en-US" sz="3200" dirty="0" smtClean="0"/>
              <a:t>eLearning</a:t>
            </a:r>
            <a:endParaRPr lang="en-US" sz="3200" dirty="0"/>
          </a:p>
          <a:p>
            <a:pPr marL="914400" lvl="3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Alz</a:t>
            </a:r>
            <a:r>
              <a:rPr lang="en-US" dirty="0" smtClean="0"/>
              <a:t>.org/education</a:t>
            </a:r>
            <a:endParaRPr lang="en-US" dirty="0"/>
          </a:p>
          <a:p>
            <a:pPr marL="457200" lvl="3" indent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25086"/>
            <a:ext cx="3309938" cy="165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dirty="0" smtClean="0"/>
              <a:t>Family </a:t>
            </a:r>
            <a:r>
              <a:rPr lang="en-US" dirty="0"/>
              <a:t>caregivers and volunteers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Living with Alzheimer’s:  For Caregivers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Legal and Financial Planning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Building </a:t>
            </a:r>
            <a:r>
              <a:rPr lang="en-US" sz="2000" dirty="0"/>
              <a:t>Caregiver Skills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Driving and Dementia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Late Stage programs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Annual Research </a:t>
            </a:r>
            <a:r>
              <a:rPr lang="en-US" sz="2000" dirty="0" smtClean="0"/>
              <a:t>Nights</a:t>
            </a:r>
            <a:br>
              <a:rPr lang="en-US" sz="2000" dirty="0" smtClean="0"/>
            </a:br>
            <a:endParaRPr lang="en-US" sz="2000" dirty="0"/>
          </a:p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dirty="0" smtClean="0"/>
              <a:t>Long term care staff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Foundations of Dementia Care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Web-based:  </a:t>
            </a:r>
            <a:r>
              <a:rPr lang="en-US" sz="2000" dirty="0" err="1" smtClean="0"/>
              <a:t>essentiALZ</a:t>
            </a:r>
            <a:endParaRPr lang="en-US" sz="2000" dirty="0" smtClean="0"/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CARES: A Dementia Caregiving Approach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lvl="1" indent="-457200">
              <a:spcBef>
                <a:spcPts val="0"/>
              </a:spcBef>
              <a:buBlip>
                <a:blip r:embed="rId2"/>
              </a:buBlip>
            </a:pPr>
            <a:r>
              <a:rPr lang="en-US" sz="3200" dirty="0" smtClean="0"/>
              <a:t>Request specific programs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10059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030918" cy="14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Online Caregiver Tools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dirty="0" smtClean="0"/>
              <a:t>Alzheimer’s and Dementia Caregiver Center – alz.org/care</a:t>
            </a:r>
            <a:endParaRPr lang="en-US" sz="2000" dirty="0" smtClean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/>
          </a:p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dirty="0" err="1" smtClean="0"/>
              <a:t>ALZConnected</a:t>
            </a:r>
            <a:endParaRPr lang="en-US" dirty="0" smtClean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Connect with caregivers through our online social </a:t>
            </a:r>
            <a:r>
              <a:rPr lang="en-US" sz="2000" dirty="0" smtClean="0"/>
              <a:t>community</a:t>
            </a:r>
            <a:br>
              <a:rPr lang="en-US" sz="2000" dirty="0" smtClean="0"/>
            </a:br>
            <a:r>
              <a:rPr lang="en-US" sz="1400" dirty="0" smtClean="0"/>
              <a:t> </a:t>
            </a:r>
            <a:endParaRPr lang="en-US" sz="1400" dirty="0"/>
          </a:p>
          <a:p>
            <a:pPr marL="457200" indent="-457200">
              <a:spcBef>
                <a:spcPts val="0"/>
              </a:spcBef>
              <a:buBlip>
                <a:blip r:embed="rId2"/>
              </a:buBlip>
            </a:pPr>
            <a:r>
              <a:rPr lang="en-US" dirty="0" smtClean="0"/>
              <a:t>Alzheimer’s Navigator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Helps Families Navigate </a:t>
            </a:r>
            <a:r>
              <a:rPr lang="en-US" sz="2000" dirty="0"/>
              <a:t>Alzheimer's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Helps </a:t>
            </a:r>
            <a:r>
              <a:rPr lang="en-US" sz="2000" dirty="0"/>
              <a:t>guide you to answers by creating customized action plans and providing access to information, support and local </a:t>
            </a:r>
            <a:r>
              <a:rPr lang="en-US" sz="2000" dirty="0" smtClean="0"/>
              <a:t>resources</a:t>
            </a:r>
            <a:endParaRPr lang="en-US" sz="2000" dirty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230211" cy="4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61" y="3581400"/>
            <a:ext cx="1314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  Alzheimer’s Association International</a:t>
            </a:r>
            <a:br>
              <a:rPr lang="en-US" dirty="0" smtClean="0"/>
            </a:br>
            <a:r>
              <a:rPr lang="en-US" dirty="0" smtClean="0"/>
              <a:t>  Conference every July</a:t>
            </a:r>
          </a:p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TrialMatch</a:t>
            </a:r>
            <a:endParaRPr lang="en-US" dirty="0"/>
          </a:p>
        </p:txBody>
      </p:sp>
      <p:pic>
        <p:nvPicPr>
          <p:cNvPr id="4" name="Picture 16" descr="e006052_lo-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598" y="3352800"/>
            <a:ext cx="4977702" cy="188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8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:\public\PPT_Fo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3826"/>
            <a:ext cx="4038600" cy="2328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4495800"/>
            <a:ext cx="838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65378E"/>
                </a:solidFill>
              </a:rPr>
              <a:t>Register for a walk near you… alz.org/walk</a:t>
            </a:r>
          </a:p>
          <a:p>
            <a:pPr algn="ctr"/>
            <a:r>
              <a:rPr lang="en-US" dirty="0" smtClean="0">
                <a:solidFill>
                  <a:srgbClr val="65378E"/>
                </a:solidFill>
              </a:rPr>
              <a:t>Allegan County  |  Ann Arbor  |  Brighton  |  Chelsea Area</a:t>
            </a:r>
          </a:p>
          <a:p>
            <a:pPr algn="ctr"/>
            <a:r>
              <a:rPr lang="en-US" dirty="0" smtClean="0">
                <a:solidFill>
                  <a:srgbClr val="65378E"/>
                </a:solidFill>
              </a:rPr>
              <a:t>Jackson  |  Kalamazoo  (Portage)  |  Lansing  |  Lenawee County </a:t>
            </a:r>
            <a:br>
              <a:rPr lang="en-US" dirty="0" smtClean="0">
                <a:solidFill>
                  <a:srgbClr val="65378E"/>
                </a:solidFill>
              </a:rPr>
            </a:br>
            <a:r>
              <a:rPr lang="en-US" dirty="0" smtClean="0">
                <a:solidFill>
                  <a:srgbClr val="65378E"/>
                </a:solidFill>
              </a:rPr>
              <a:t>Ludington  |  Monroe County  |  Muskegon  |  St. </a:t>
            </a:r>
            <a:r>
              <a:rPr lang="en-US" dirty="0">
                <a:solidFill>
                  <a:srgbClr val="65378E"/>
                </a:solidFill>
              </a:rPr>
              <a:t>Joseph  </a:t>
            </a:r>
            <a:r>
              <a:rPr lang="en-US" dirty="0" smtClean="0">
                <a:solidFill>
                  <a:srgbClr val="65378E"/>
                </a:solidFill>
              </a:rPr>
              <a:t>|   </a:t>
            </a:r>
          </a:p>
          <a:p>
            <a:pPr algn="ctr"/>
            <a:r>
              <a:rPr lang="en-US" dirty="0" smtClean="0">
                <a:solidFill>
                  <a:srgbClr val="65378E"/>
                </a:solidFill>
              </a:rPr>
              <a:t>Calhoun County (Marshall)</a:t>
            </a:r>
            <a:endParaRPr lang="en-US" dirty="0">
              <a:solidFill>
                <a:srgbClr val="65378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52331"/>
            <a:ext cx="746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2200" b="0" dirty="0" smtClean="0">
                <a:solidFill>
                  <a:srgbClr val="65378E"/>
                </a:solidFill>
              </a:rPr>
              <a:t>Nation’s </a:t>
            </a:r>
            <a:r>
              <a:rPr lang="en-US" sz="2200" b="0" dirty="0">
                <a:solidFill>
                  <a:srgbClr val="65378E"/>
                </a:solidFill>
              </a:rPr>
              <a:t>largest event to raise awareness and funds for Alzheimer’s care, support and research. </a:t>
            </a:r>
            <a:endParaRPr lang="en-US" sz="2200" b="0" dirty="0" smtClean="0">
              <a:solidFill>
                <a:srgbClr val="65378E"/>
              </a:solidFill>
            </a:endParaRPr>
          </a:p>
          <a:p>
            <a:pPr marL="285750" indent="-285750">
              <a:buBlip>
                <a:blip r:embed="rId5"/>
              </a:buBlip>
            </a:pPr>
            <a:r>
              <a:rPr lang="en-US" sz="2200" b="0" dirty="0" smtClean="0">
                <a:solidFill>
                  <a:srgbClr val="65378E"/>
                </a:solidFill>
              </a:rPr>
              <a:t>Held </a:t>
            </a:r>
            <a:r>
              <a:rPr lang="en-US" sz="2200" b="0" dirty="0">
                <a:solidFill>
                  <a:srgbClr val="65378E"/>
                </a:solidFill>
              </a:rPr>
              <a:t>annually in more than 600 communities nationwide, this inspiring event calls on participants of all ages and abilities to reclaim the future for millions. </a:t>
            </a:r>
          </a:p>
        </p:txBody>
      </p:sp>
    </p:spTree>
    <p:extLst>
      <p:ext uri="{BB962C8B-B14F-4D97-AF65-F5344CB8AC3E}">
        <p14:creationId xmlns:p14="http://schemas.microsoft.com/office/powerpoint/2010/main" val="27965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:\public\PPT_Fo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3826"/>
            <a:ext cx="4038600" cy="2328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452331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65378E"/>
                </a:solidFill>
                <a:latin typeface="+mn-lt"/>
              </a:rPr>
              <a:t>2016 Kalamazoo Walk</a:t>
            </a:r>
          </a:p>
          <a:p>
            <a:pPr algn="ctr"/>
            <a:r>
              <a:rPr lang="en-US" sz="2800" b="0" dirty="0" smtClean="0">
                <a:solidFill>
                  <a:srgbClr val="65378E"/>
                </a:solidFill>
                <a:latin typeface="+mn-lt"/>
              </a:rPr>
              <a:t>69 teams </a:t>
            </a:r>
            <a:r>
              <a:rPr lang="en-US" sz="2800" b="0" dirty="0" smtClean="0">
                <a:solidFill>
                  <a:srgbClr val="65378E"/>
                </a:solidFill>
                <a:latin typeface="+mn-lt"/>
                <a:sym typeface="Wingdings"/>
              </a:rPr>
              <a:t>  </a:t>
            </a:r>
            <a:r>
              <a:rPr lang="en-US" sz="2800" b="0" dirty="0" smtClean="0">
                <a:solidFill>
                  <a:srgbClr val="65378E"/>
                </a:solidFill>
                <a:latin typeface="+mn-lt"/>
              </a:rPr>
              <a:t>600 walkers </a:t>
            </a:r>
            <a:r>
              <a:rPr lang="en-US" sz="2800" b="0" dirty="0" smtClean="0">
                <a:solidFill>
                  <a:srgbClr val="65378E"/>
                </a:solidFill>
                <a:sym typeface="Wingdings"/>
              </a:rPr>
              <a:t>  </a:t>
            </a:r>
            <a:r>
              <a:rPr lang="en-US" sz="2800" b="0" dirty="0" smtClean="0">
                <a:solidFill>
                  <a:srgbClr val="65378E"/>
                </a:solidFill>
                <a:latin typeface="+mn-lt"/>
              </a:rPr>
              <a:t>Raised over $65,500</a:t>
            </a:r>
          </a:p>
          <a:p>
            <a:pPr algn="ctr"/>
            <a:endParaRPr lang="en-US" sz="2800" b="0" dirty="0" smtClean="0">
              <a:solidFill>
                <a:srgbClr val="65378E"/>
              </a:solidFill>
              <a:latin typeface="+mn-lt"/>
            </a:endParaRPr>
          </a:p>
          <a:p>
            <a:pPr algn="ctr"/>
            <a:r>
              <a:rPr lang="en-US" sz="3200" dirty="0" smtClean="0">
                <a:solidFill>
                  <a:srgbClr val="65378E"/>
                </a:solidFill>
                <a:latin typeface="+mn-lt"/>
              </a:rPr>
              <a:t>2018 A2Y </a:t>
            </a:r>
            <a:r>
              <a:rPr lang="en-US" sz="3200" dirty="0" smtClean="0">
                <a:solidFill>
                  <a:srgbClr val="65378E"/>
                </a:solidFill>
                <a:latin typeface="+mn-lt"/>
              </a:rPr>
              <a:t>Walk ~ </a:t>
            </a:r>
            <a:r>
              <a:rPr lang="en-US" sz="3200" dirty="0" smtClean="0">
                <a:solidFill>
                  <a:srgbClr val="65378E"/>
                </a:solidFill>
                <a:latin typeface="+mn-lt"/>
              </a:rPr>
              <a:t>Sunday, October 7</a:t>
            </a:r>
            <a:endParaRPr lang="en-US" sz="3200" dirty="0" smtClean="0">
              <a:solidFill>
                <a:srgbClr val="65378E"/>
              </a:solidFill>
              <a:latin typeface="+mn-lt"/>
            </a:endParaRPr>
          </a:p>
          <a:p>
            <a:pPr algn="ctr"/>
            <a:r>
              <a:rPr lang="en-US" sz="3200" b="0" dirty="0" smtClean="0">
                <a:solidFill>
                  <a:srgbClr val="65378E"/>
                </a:solidFill>
              </a:rPr>
              <a:t>Washtenaw Community College</a:t>
            </a:r>
            <a:endParaRPr lang="en-US" sz="3200" b="0" dirty="0">
              <a:solidFill>
                <a:srgbClr val="65378E"/>
              </a:solidFill>
            </a:endParaRPr>
          </a:p>
          <a:p>
            <a:pPr algn="ctr"/>
            <a:r>
              <a:rPr lang="en-US" sz="3200" b="0" dirty="0" smtClean="0">
                <a:solidFill>
                  <a:srgbClr val="65378E"/>
                </a:solidFill>
                <a:latin typeface="+mn-lt"/>
              </a:rPr>
              <a:t>Register today!  Start a Team!  Join a Team!</a:t>
            </a:r>
          </a:p>
          <a:p>
            <a:pPr algn="ctr"/>
            <a:r>
              <a:rPr lang="en-US" sz="3200" b="0" dirty="0" smtClean="0">
                <a:solidFill>
                  <a:srgbClr val="65378E"/>
                </a:solidFill>
                <a:latin typeface="+mn-lt"/>
              </a:rPr>
              <a:t>alz.org/walk        800.272.3900</a:t>
            </a:r>
          </a:p>
          <a:p>
            <a:pPr algn="ctr"/>
            <a:endParaRPr lang="en-US" sz="3000" dirty="0">
              <a:solidFill>
                <a:srgbClr val="65378E"/>
              </a:solidFill>
            </a:endParaRPr>
          </a:p>
          <a:p>
            <a:pPr algn="ctr"/>
            <a:endParaRPr lang="en-US" sz="3000" dirty="0" smtClean="0">
              <a:solidFill>
                <a:srgbClr val="65378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5275479"/>
            <a:ext cx="434415" cy="3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Fundraising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Rockin</a:t>
            </a:r>
            <a:r>
              <a:rPr lang="en-US" dirty="0"/>
              <a:t>’ for Rehab – Friday, May </a:t>
            </a:r>
            <a:r>
              <a:rPr lang="en-US" dirty="0" smtClean="0"/>
              <a:t>11</a:t>
            </a:r>
          </a:p>
          <a:p>
            <a:r>
              <a:rPr lang="en-US" dirty="0" err="1" smtClean="0"/>
              <a:t>RivALZ</a:t>
            </a:r>
            <a:r>
              <a:rPr lang="en-US" dirty="0" smtClean="0"/>
              <a:t> – Saturday, May 19</a:t>
            </a:r>
          </a:p>
          <a:p>
            <a:r>
              <a:rPr lang="en-US" dirty="0" smtClean="0"/>
              <a:t>The Longest Day – Thursday, June 21</a:t>
            </a:r>
            <a:r>
              <a:rPr lang="en-US" baseline="30000" dirty="0" smtClean="0"/>
              <a:t>st</a:t>
            </a:r>
            <a:r>
              <a:rPr lang="en-US" dirty="0" smtClean="0"/>
              <a:t> (And all year!)</a:t>
            </a:r>
          </a:p>
          <a:p>
            <a:r>
              <a:rPr lang="en-US" dirty="0" smtClean="0"/>
              <a:t>David E. Rutledge Charity Golf Outing – Monday, July 9</a:t>
            </a:r>
            <a:r>
              <a:rPr lang="en-US" baseline="30000" dirty="0" smtClean="0"/>
              <a:t>t</a:t>
            </a:r>
          </a:p>
          <a:p>
            <a:endParaRPr lang="en-US" baseline="30000" dirty="0"/>
          </a:p>
          <a:p>
            <a:r>
              <a:rPr lang="en-US" baseline="30000" dirty="0" smtClean="0"/>
              <a:t>Contact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lmichalski@alz.org</a:t>
            </a:r>
            <a:r>
              <a:rPr lang="en-US" dirty="0" smtClean="0"/>
              <a:t> for more info</a:t>
            </a:r>
          </a:p>
        </p:txBody>
      </p:sp>
    </p:spTree>
    <p:extLst>
      <p:ext uri="{BB962C8B-B14F-4D97-AF65-F5344CB8AC3E}">
        <p14:creationId xmlns:p14="http://schemas.microsoft.com/office/powerpoint/2010/main" val="35478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66800" y="3733800"/>
            <a:ext cx="7086600" cy="914400"/>
          </a:xfrm>
          <a:prstGeom prst="rect">
            <a:avLst/>
          </a:prstGeo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aseline="0">
                <a:solidFill>
                  <a:srgbClr val="65378E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4000" b="1" dirty="0" smtClean="0"/>
              <a:t>alz.org  |  800.272.3900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5" b="34527"/>
          <a:stretch/>
        </p:blipFill>
        <p:spPr>
          <a:xfrm>
            <a:off x="172570" y="1219200"/>
            <a:ext cx="8875059" cy="19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0210800" y="-1752600"/>
            <a:ext cx="228600" cy="129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757"/>
          <a:stretch>
            <a:fillRect/>
          </a:stretch>
        </p:blipFill>
        <p:spPr bwMode="auto">
          <a:xfrm>
            <a:off x="533400" y="533400"/>
            <a:ext cx="8146849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Alzheimer’s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Alzheimer’s disease…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   Is a progressive and fatal brain disease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   </a:t>
            </a:r>
            <a:r>
              <a:rPr lang="en-US" sz="2800" dirty="0"/>
              <a:t>Is the most common form of dementia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   Is more prevalent than you think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   Will bankrupt Medicare if left unchecked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   Currently has no cure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65378E"/>
                </a:solidFill>
                <a:latin typeface="+mj-lt"/>
              </a:rPr>
              <a:t>What Are the Warning Signs?</a:t>
            </a:r>
            <a:endParaRPr lang="en-US" sz="4400" dirty="0">
              <a:solidFill>
                <a:srgbClr val="65378E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19201"/>
            <a:ext cx="82296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n-US" sz="2400" dirty="0" smtClean="0">
                <a:solidFill>
                  <a:srgbClr val="65378E"/>
                </a:solidFill>
                <a:latin typeface="+mj-lt"/>
              </a:rPr>
              <a:t>EARLY DETECTION MATTERS    </a:t>
            </a:r>
          </a:p>
          <a:p>
            <a:pPr lvl="1" algn="ctr">
              <a:buClr>
                <a:srgbClr val="FF0000"/>
              </a:buClr>
            </a:pPr>
            <a:r>
              <a:rPr lang="en-US" sz="2400" i="1" dirty="0" smtClean="0">
                <a:solidFill>
                  <a:srgbClr val="65378E"/>
                </a:solidFill>
                <a:latin typeface="+mj-lt"/>
              </a:rPr>
              <a:t>Talk to a doctor if you notice these signs in </a:t>
            </a:r>
            <a:br>
              <a:rPr lang="en-US" sz="2400" i="1" dirty="0" smtClean="0">
                <a:solidFill>
                  <a:srgbClr val="65378E"/>
                </a:solidFill>
                <a:latin typeface="+mj-lt"/>
              </a:rPr>
            </a:br>
            <a:r>
              <a:rPr lang="en-US" sz="2400" i="1" dirty="0" smtClean="0">
                <a:solidFill>
                  <a:srgbClr val="65378E"/>
                </a:solidFill>
                <a:latin typeface="+mj-lt"/>
              </a:rPr>
              <a:t>yourself or someone you care about</a:t>
            </a:r>
          </a:p>
          <a:p>
            <a:pPr lvl="1" algn="ctr">
              <a:buClr>
                <a:srgbClr val="FF0000"/>
              </a:buClr>
            </a:pPr>
            <a:endParaRPr lang="en-US" dirty="0" smtClean="0">
              <a:solidFill>
                <a:srgbClr val="65378E"/>
              </a:solidFill>
            </a:endParaRPr>
          </a:p>
          <a:p>
            <a:pPr marL="682625" lvl="1" indent="-33655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Memory changes that disrupt daily life	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Challenges in planning or solving problems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Difficulty completing familiar tasks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Confusion with time or place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Trouble understanding visual images and spatial relationships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New problems with words in speaking or writing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Misplacing things and losing the ability to retract steps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Decreased or poor judgment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Withdrawal from work or social activities</a:t>
            </a:r>
          </a:p>
          <a:p>
            <a:pPr marL="682625" lvl="1" indent="-336550">
              <a:buClr>
                <a:srgbClr val="FF0000"/>
              </a:buClr>
              <a:buBlip>
                <a:blip r:embed="rId3"/>
              </a:buBlip>
            </a:pPr>
            <a:r>
              <a:rPr lang="en-US" sz="2000" b="0" dirty="0" smtClean="0">
                <a:solidFill>
                  <a:srgbClr val="65378E"/>
                </a:solidFill>
                <a:latin typeface="+mn-lt"/>
              </a:rPr>
              <a:t>Changes in mood or personality</a:t>
            </a:r>
          </a:p>
          <a:p>
            <a:pPr lvl="1">
              <a:buClr>
                <a:srgbClr val="FF0000"/>
              </a:buClr>
            </a:pPr>
            <a:endParaRPr lang="en-US" dirty="0" smtClean="0">
              <a:solidFill>
                <a:srgbClr val="65378E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6537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Alzheimer’s Disease:                More than Just Memory Loss</a:t>
            </a:r>
            <a:endParaRPr lang="en-US" b="1" dirty="0"/>
          </a:p>
        </p:txBody>
      </p:sp>
      <p:grpSp>
        <p:nvGrpSpPr>
          <p:cNvPr id="4" name="Diagram 5"/>
          <p:cNvGrpSpPr>
            <a:grpSpLocks noChangeAspect="1"/>
          </p:cNvGrpSpPr>
          <p:nvPr/>
        </p:nvGrpSpPr>
        <p:grpSpPr bwMode="auto">
          <a:xfrm>
            <a:off x="457200" y="1828800"/>
            <a:ext cx="8229600" cy="4297363"/>
            <a:chOff x="553" y="744"/>
            <a:chExt cx="4653" cy="2833"/>
          </a:xfrm>
          <a:solidFill>
            <a:srgbClr val="CBB5C8"/>
          </a:solidFill>
        </p:grpSpPr>
        <p:sp>
          <p:nvSpPr>
            <p:cNvPr id="5" name="_s48132"/>
            <p:cNvSpPr>
              <a:spLocks noChangeShapeType="1"/>
            </p:cNvSpPr>
            <p:nvPr/>
          </p:nvSpPr>
          <p:spPr bwMode="auto">
            <a:xfrm flipH="1" flipV="1">
              <a:off x="2397" y="1677"/>
              <a:ext cx="242" cy="24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_s48133"/>
            <p:cNvSpPr>
              <a:spLocks noChangeArrowheads="1"/>
            </p:cNvSpPr>
            <p:nvPr/>
          </p:nvSpPr>
          <p:spPr bwMode="auto">
            <a:xfrm>
              <a:off x="1812" y="1093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ORGANIZATION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_s48134"/>
            <p:cNvSpPr>
              <a:spLocks noChangeShapeType="1"/>
            </p:cNvSpPr>
            <p:nvPr/>
          </p:nvSpPr>
          <p:spPr bwMode="auto">
            <a:xfrm flipH="1">
              <a:off x="2197" y="2160"/>
              <a:ext cx="3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_s48135"/>
            <p:cNvSpPr>
              <a:spLocks noChangeArrowheads="1"/>
            </p:cNvSpPr>
            <p:nvPr/>
          </p:nvSpPr>
          <p:spPr bwMode="auto">
            <a:xfrm>
              <a:off x="1512" y="1819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ATTENTION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_s48136"/>
            <p:cNvSpPr>
              <a:spLocks noChangeShapeType="1"/>
            </p:cNvSpPr>
            <p:nvPr/>
          </p:nvSpPr>
          <p:spPr bwMode="auto">
            <a:xfrm flipH="1">
              <a:off x="2397" y="2401"/>
              <a:ext cx="242" cy="24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_s48137"/>
            <p:cNvSpPr>
              <a:spLocks noChangeArrowheads="1"/>
            </p:cNvSpPr>
            <p:nvPr/>
          </p:nvSpPr>
          <p:spPr bwMode="auto">
            <a:xfrm>
              <a:off x="1813" y="2544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ABSTRACTION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_s48138"/>
            <p:cNvSpPr>
              <a:spLocks noChangeShapeType="1"/>
            </p:cNvSpPr>
            <p:nvPr/>
          </p:nvSpPr>
          <p:spPr bwMode="auto">
            <a:xfrm>
              <a:off x="2880" y="2501"/>
              <a:ext cx="0" cy="34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_s48139"/>
            <p:cNvSpPr>
              <a:spLocks noChangeArrowheads="1"/>
            </p:cNvSpPr>
            <p:nvPr/>
          </p:nvSpPr>
          <p:spPr bwMode="auto">
            <a:xfrm>
              <a:off x="2539" y="2844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PERCEPTION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_s48140"/>
            <p:cNvSpPr>
              <a:spLocks noChangeShapeType="1"/>
            </p:cNvSpPr>
            <p:nvPr/>
          </p:nvSpPr>
          <p:spPr bwMode="auto">
            <a:xfrm>
              <a:off x="3121" y="2401"/>
              <a:ext cx="242" cy="24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_s48141"/>
            <p:cNvSpPr>
              <a:spLocks noChangeArrowheads="1"/>
            </p:cNvSpPr>
            <p:nvPr/>
          </p:nvSpPr>
          <p:spPr bwMode="auto">
            <a:xfrm>
              <a:off x="3264" y="2543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JUDGEMENT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_s48142"/>
            <p:cNvSpPr>
              <a:spLocks noChangeShapeType="1"/>
            </p:cNvSpPr>
            <p:nvPr/>
          </p:nvSpPr>
          <p:spPr bwMode="auto">
            <a:xfrm>
              <a:off x="3221" y="2160"/>
              <a:ext cx="3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_s48143"/>
            <p:cNvSpPr>
              <a:spLocks noChangeArrowheads="1"/>
            </p:cNvSpPr>
            <p:nvPr/>
          </p:nvSpPr>
          <p:spPr bwMode="auto">
            <a:xfrm>
              <a:off x="3564" y="1818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REASONING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_s48144"/>
            <p:cNvSpPr>
              <a:spLocks noChangeShapeType="1"/>
            </p:cNvSpPr>
            <p:nvPr/>
          </p:nvSpPr>
          <p:spPr bwMode="auto">
            <a:xfrm flipV="1">
              <a:off x="3121" y="1677"/>
              <a:ext cx="242" cy="24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_s48145"/>
            <p:cNvSpPr>
              <a:spLocks noChangeArrowheads="1"/>
            </p:cNvSpPr>
            <p:nvPr/>
          </p:nvSpPr>
          <p:spPr bwMode="auto">
            <a:xfrm>
              <a:off x="3263" y="1093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LANGUAGE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_s48146"/>
            <p:cNvSpPr>
              <a:spLocks noChangeShapeType="1"/>
            </p:cNvSpPr>
            <p:nvPr/>
          </p:nvSpPr>
          <p:spPr bwMode="auto">
            <a:xfrm flipV="1">
              <a:off x="2880" y="1477"/>
              <a:ext cx="0" cy="34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_s48147"/>
            <p:cNvSpPr>
              <a:spLocks noChangeArrowheads="1"/>
            </p:cNvSpPr>
            <p:nvPr/>
          </p:nvSpPr>
          <p:spPr bwMode="auto">
            <a:xfrm>
              <a:off x="2538" y="793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MEMORY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_s48148"/>
            <p:cNvSpPr>
              <a:spLocks noChangeArrowheads="1"/>
            </p:cNvSpPr>
            <p:nvPr/>
          </p:nvSpPr>
          <p:spPr bwMode="auto">
            <a:xfrm>
              <a:off x="2538" y="1819"/>
              <a:ext cx="684" cy="6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DEMENTIA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Happens to the Brain?</a:t>
            </a:r>
            <a:endParaRPr lang="en-US" b="1" dirty="0"/>
          </a:p>
        </p:txBody>
      </p:sp>
      <p:graphicFrame>
        <p:nvGraphicFramePr>
          <p:cNvPr id="49154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143000"/>
          <a:ext cx="6523038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Slide" r:id="rId3" imgW="4203351" imgH="3151568" progId="PowerPoint.Slide.8">
                  <p:embed/>
                </p:oleObj>
              </mc:Choice>
              <mc:Fallback>
                <p:oleObj name="Slide" r:id="rId3" imgW="4203351" imgH="3151568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6523038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0" y="274638"/>
            <a:ext cx="76200" cy="33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2743200" cy="259079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200" b="1" dirty="0" smtClean="0">
                <a:solidFill>
                  <a:srgbClr val="000000"/>
                </a:solidFill>
              </a:rPr>
              <a:t>Image appears courtesy of Dr. Richard E. Powers,       Director of the             Alabama Bureau of Geriatric Psychiatry</a:t>
            </a:r>
            <a:endParaRPr lang="en-US" sz="1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5246687" cy="56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to a Good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and social history</a:t>
            </a:r>
          </a:p>
          <a:p>
            <a:r>
              <a:rPr lang="en-US" dirty="0" smtClean="0"/>
              <a:t>Mental status evaluation</a:t>
            </a:r>
          </a:p>
          <a:p>
            <a:r>
              <a:rPr lang="en-US" dirty="0" smtClean="0"/>
              <a:t>Physical exam</a:t>
            </a:r>
          </a:p>
          <a:p>
            <a:r>
              <a:rPr lang="en-US" dirty="0" smtClean="0"/>
              <a:t>Neurological exam         </a:t>
            </a:r>
          </a:p>
          <a:p>
            <a:r>
              <a:rPr lang="en-US" dirty="0" smtClean="0"/>
              <a:t>Brain Imaging</a:t>
            </a:r>
          </a:p>
          <a:p>
            <a:r>
              <a:rPr lang="en-US" dirty="0" smtClean="0"/>
              <a:t>Lab work</a:t>
            </a:r>
          </a:p>
          <a:p>
            <a:r>
              <a:rPr lang="en-US" dirty="0" smtClean="0"/>
              <a:t>Importance of </a:t>
            </a:r>
            <a:r>
              <a:rPr lang="en-US" i="1" dirty="0" smtClean="0"/>
              <a:t>early   diagnosis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180F5E"/>
      </a:dk1>
      <a:lt1>
        <a:srgbClr val="FFFFFF"/>
      </a:lt1>
      <a:dk2>
        <a:srgbClr val="180F5E"/>
      </a:dk2>
      <a:lt2>
        <a:srgbClr val="808080"/>
      </a:lt2>
      <a:accent1>
        <a:srgbClr val="6E4576"/>
      </a:accent1>
      <a:accent2>
        <a:srgbClr val="E04B0C"/>
      </a:accent2>
      <a:accent3>
        <a:srgbClr val="FFFFFF"/>
      </a:accent3>
      <a:accent4>
        <a:srgbClr val="130B4F"/>
      </a:accent4>
      <a:accent5>
        <a:srgbClr val="BAB0BD"/>
      </a:accent5>
      <a:accent6>
        <a:srgbClr val="CB430A"/>
      </a:accent6>
      <a:hlink>
        <a:srgbClr val="336699"/>
      </a:hlink>
      <a:folHlink>
        <a:srgbClr val="6A8A22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itchFamily="34" charset="-128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itchFamily="34" charset="-128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</TotalTime>
  <Words>944</Words>
  <Application>Microsoft Office PowerPoint</Application>
  <PresentationFormat>Letter Paper (8.5x11 in)</PresentationFormat>
  <Paragraphs>195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Slide</vt:lpstr>
      <vt:lpstr>PowerPoint Presentation</vt:lpstr>
      <vt:lpstr>What is Dementia?</vt:lpstr>
      <vt:lpstr>PowerPoint Presentation</vt:lpstr>
      <vt:lpstr>Alzheimer’s Disease</vt:lpstr>
      <vt:lpstr>PowerPoint Presentation</vt:lpstr>
      <vt:lpstr>Alzheimer’s Disease:                More than Just Memory Loss</vt:lpstr>
      <vt:lpstr>What Happens to the Brain?</vt:lpstr>
      <vt:lpstr>PowerPoint Presentation</vt:lpstr>
      <vt:lpstr>Steps to a Good Diagnosis</vt:lpstr>
      <vt:lpstr>Communication Strategies</vt:lpstr>
      <vt:lpstr>Care Options Families Will Need with a Dementia Diagnosis</vt:lpstr>
      <vt:lpstr>Who is the  Alzheimer’s Association?</vt:lpstr>
      <vt:lpstr>PowerPoint Presentation</vt:lpstr>
      <vt:lpstr>Michigan Great Lakes Chapter</vt:lpstr>
      <vt:lpstr>Regional Offices</vt:lpstr>
      <vt:lpstr>Statistics</vt:lpstr>
      <vt:lpstr>Statistics…Continued</vt:lpstr>
      <vt:lpstr>What do we offer?</vt:lpstr>
      <vt:lpstr>What do we offer?</vt:lpstr>
      <vt:lpstr>Education</vt:lpstr>
      <vt:lpstr>Education</vt:lpstr>
      <vt:lpstr>Online Caregiver Tools</vt:lpstr>
      <vt:lpstr>Research</vt:lpstr>
      <vt:lpstr>PowerPoint Presentation</vt:lpstr>
      <vt:lpstr>PowerPoint Presentation</vt:lpstr>
      <vt:lpstr>Other Fundraising Events</vt:lpstr>
      <vt:lpstr>PowerPoint Presentation</vt:lpstr>
    </vt:vector>
  </TitlesOfParts>
  <Company>Communications 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Vickers</dc:creator>
  <cp:lastModifiedBy>Ashley Elliston</cp:lastModifiedBy>
  <cp:revision>122</cp:revision>
  <cp:lastPrinted>2007-01-04T21:09:21Z</cp:lastPrinted>
  <dcterms:modified xsi:type="dcterms:W3CDTF">2018-04-24T14:47:05Z</dcterms:modified>
</cp:coreProperties>
</file>